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17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05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0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7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58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4016" y="6047232"/>
            <a:ext cx="2036065" cy="17888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6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7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8DA5-8D85-4922-8AD4-A42A518F71F4}" type="datetimeFigureOut">
              <a:rPr lang="en-US" smtClean="0"/>
              <a:t>8/9/2014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D6FA0-D6DC-4714-8A7F-AC525847A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Tools 2</a:t>
            </a:r>
            <a:r>
              <a:rPr lang="en-US" baseline="30000" dirty="0" smtClean="0"/>
              <a:t>nd</a:t>
            </a:r>
            <a:r>
              <a:rPr lang="en-US" dirty="0" smtClean="0"/>
              <a:t> 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Module </a:t>
            </a:r>
            <a:r>
              <a:rPr lang="en-US" smtClean="0"/>
              <a:t>20</a:t>
            </a:r>
          </a:p>
          <a:p>
            <a:r>
              <a:rPr lang="en-US" b="1" cap="small" smtClean="0"/>
              <a:t>Long-Term </a:t>
            </a:r>
            <a:r>
              <a:rPr lang="en-US" b="1" cap="small"/>
              <a:t>Financing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8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Objectives: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Understand </a:t>
            </a:r>
            <a:r>
              <a:rPr lang="en-US" dirty="0"/>
              <a:t>capital budgets</a:t>
            </a:r>
          </a:p>
          <a:p>
            <a:pPr lvl="0"/>
            <a:r>
              <a:rPr lang="en-US" dirty="0"/>
              <a:t>Understand financing of capital budgets</a:t>
            </a:r>
          </a:p>
          <a:p>
            <a:pPr lvl="0"/>
            <a:r>
              <a:rPr lang="en-US" dirty="0"/>
              <a:t>Understand repayment schedules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87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Table 20.1 Project Cost Components and Other Key </a:t>
            </a:r>
            <a:r>
              <a:rPr lang="en-GB" sz="2800" dirty="0" smtClean="0"/>
              <a:t>Assumptions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08761"/>
              </p:ext>
            </p:extLst>
          </p:nvPr>
        </p:nvGraphicFramePr>
        <p:xfrm>
          <a:off x="1791222" y="2739422"/>
          <a:ext cx="7415408" cy="375901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368350"/>
                <a:gridCol w="1294325"/>
                <a:gridCol w="1752733"/>
              </a:tblGrid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Acquisition or Construction Costs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100,000,000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Design Cost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10,000,000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Subtotal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110,000,000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Cost of issuance @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1,100,000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111,100,000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Interest rate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5.88%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Term of bonds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20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5849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Table 20.2 Level Debt </a:t>
            </a:r>
            <a:r>
              <a:rPr lang="en-GB" dirty="0" smtClean="0"/>
              <a:t>Service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130612"/>
              </p:ext>
            </p:extLst>
          </p:nvPr>
        </p:nvGraphicFramePr>
        <p:xfrm>
          <a:off x="1615858" y="1690688"/>
          <a:ext cx="6822109" cy="438734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809760"/>
                <a:gridCol w="3361802"/>
                <a:gridCol w="1650547"/>
              </a:tblGrid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Principal amount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PV=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$111,100,000 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Interest rate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rate=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5.88%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Term in years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nper=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20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3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3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3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Structure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Level debt service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3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Annual payment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– PMT(rate, nper, pv)=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$9,588,145 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553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Table 20.3 Level Principal </a:t>
            </a:r>
            <a:r>
              <a:rPr lang="en-GB" sz="3600" dirty="0" smtClean="0"/>
              <a:t>Repayment</a:t>
            </a:r>
            <a:r>
              <a:rPr lang="en-US" sz="3600" dirty="0"/>
              <a:t> </a:t>
            </a:r>
            <a:r>
              <a:rPr lang="en-US" sz="3600" dirty="0" smtClean="0"/>
              <a:t>(Assumptions)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975542" y="3668300"/>
          <a:ext cx="2240915" cy="6477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177290"/>
                <a:gridCol w="1063625"/>
              </a:tblGrid>
              <a:tr h="161925">
                <a:tc>
                  <a:txBody>
                    <a:bodyPr/>
                    <a:lstStyle/>
                    <a:p>
                      <a:pPr marL="1778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950" spc="25">
                          <a:effectLst/>
                        </a:rPr>
                        <a:t>P</a:t>
                      </a:r>
                      <a:r>
                        <a:rPr lang="en-US" sz="950" spc="-25">
                          <a:effectLst/>
                        </a:rPr>
                        <a:t>r</a:t>
                      </a:r>
                      <a:r>
                        <a:rPr lang="en-US" sz="950" spc="10">
                          <a:effectLst/>
                        </a:rPr>
                        <a:t>i</a:t>
                      </a:r>
                      <a:r>
                        <a:rPr lang="en-US" sz="950" spc="-20">
                          <a:effectLst/>
                        </a:rPr>
                        <a:t>n</a:t>
                      </a:r>
                      <a:r>
                        <a:rPr lang="en-US" sz="950" spc="35">
                          <a:effectLst/>
                        </a:rPr>
                        <a:t>c</a:t>
                      </a:r>
                      <a:r>
                        <a:rPr lang="en-US" sz="950" spc="10">
                          <a:effectLst/>
                        </a:rPr>
                        <a:t>i</a:t>
                      </a:r>
                      <a:r>
                        <a:rPr lang="en-US" sz="950" spc="-20">
                          <a:effectLst/>
                        </a:rPr>
                        <a:t>pa</a:t>
                      </a:r>
                      <a:r>
                        <a:rPr lang="en-US" sz="950">
                          <a:effectLst/>
                        </a:rPr>
                        <a:t>l</a:t>
                      </a:r>
                      <a:r>
                        <a:rPr lang="en-US" sz="950" spc="120">
                          <a:effectLst/>
                        </a:rPr>
                        <a:t> </a:t>
                      </a:r>
                      <a:r>
                        <a:rPr lang="en-US" sz="950" spc="-20">
                          <a:effectLst/>
                        </a:rPr>
                        <a:t>a</a:t>
                      </a:r>
                      <a:r>
                        <a:rPr lang="en-US" sz="950" spc="15">
                          <a:effectLst/>
                        </a:rPr>
                        <a:t>m</a:t>
                      </a:r>
                      <a:r>
                        <a:rPr lang="en-US" sz="950" spc="-20">
                          <a:effectLst/>
                        </a:rPr>
                        <a:t>ount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258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950" spc="-20">
                          <a:effectLst/>
                        </a:rPr>
                        <a:t>111</a:t>
                      </a:r>
                      <a:r>
                        <a:rPr lang="en-US" sz="950" spc="30">
                          <a:effectLst/>
                        </a:rPr>
                        <a:t>,</a:t>
                      </a:r>
                      <a:r>
                        <a:rPr lang="en-US" sz="950" spc="-20">
                          <a:effectLst/>
                        </a:rPr>
                        <a:t>100</a:t>
                      </a:r>
                      <a:r>
                        <a:rPr lang="en-US" sz="950" spc="30">
                          <a:effectLst/>
                        </a:rPr>
                        <a:t>,</a:t>
                      </a:r>
                      <a:r>
                        <a:rPr lang="en-US" sz="950" spc="-20">
                          <a:effectLst/>
                        </a:rPr>
                        <a:t>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1925">
                <a:tc>
                  <a:txBody>
                    <a:bodyPr/>
                    <a:lstStyle/>
                    <a:p>
                      <a:pPr marL="1778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950" spc="-45">
                          <a:effectLst/>
                        </a:rPr>
                        <a:t>I</a:t>
                      </a:r>
                      <a:r>
                        <a:rPr lang="en-US" sz="950" spc="-20">
                          <a:effectLst/>
                        </a:rPr>
                        <a:t>n</a:t>
                      </a:r>
                      <a:r>
                        <a:rPr lang="en-US" sz="950" spc="30">
                          <a:effectLst/>
                        </a:rPr>
                        <a:t>t</a:t>
                      </a:r>
                      <a:r>
                        <a:rPr lang="en-US" sz="950" spc="-20">
                          <a:effectLst/>
                        </a:rPr>
                        <a:t>e</a:t>
                      </a:r>
                      <a:r>
                        <a:rPr lang="en-US" sz="950" spc="-25">
                          <a:effectLst/>
                        </a:rPr>
                        <a:t>r</a:t>
                      </a:r>
                      <a:r>
                        <a:rPr lang="en-US" sz="950" spc="-20">
                          <a:effectLst/>
                        </a:rPr>
                        <a:t>e</a:t>
                      </a:r>
                      <a:r>
                        <a:rPr lang="en-US" sz="950" spc="35">
                          <a:effectLst/>
                        </a:rPr>
                        <a:t>s</a:t>
                      </a:r>
                      <a:r>
                        <a:rPr lang="en-US" sz="950">
                          <a:effectLst/>
                        </a:rPr>
                        <a:t>t</a:t>
                      </a:r>
                      <a:r>
                        <a:rPr lang="en-US" sz="950" spc="130">
                          <a:effectLst/>
                        </a:rPr>
                        <a:t> </a:t>
                      </a:r>
                      <a:r>
                        <a:rPr lang="en-US" sz="950" spc="-25">
                          <a:effectLst/>
                        </a:rPr>
                        <a:t>r</a:t>
                      </a:r>
                      <a:r>
                        <a:rPr lang="en-US" sz="950" spc="-20">
                          <a:effectLst/>
                        </a:rPr>
                        <a:t>a</a:t>
                      </a:r>
                      <a:r>
                        <a:rPr lang="en-US" sz="950" spc="30">
                          <a:effectLst/>
                        </a:rPr>
                        <a:t>t</a:t>
                      </a:r>
                      <a:r>
                        <a:rPr lang="en-US" sz="950">
                          <a:effectLst/>
                        </a:rPr>
                        <a:t>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1722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950" spc="-20">
                          <a:effectLst/>
                        </a:rPr>
                        <a:t>5</a:t>
                      </a:r>
                      <a:r>
                        <a:rPr lang="en-US" sz="950" spc="30">
                          <a:effectLst/>
                        </a:rPr>
                        <a:t>.</a:t>
                      </a:r>
                      <a:r>
                        <a:rPr lang="en-US" sz="950" spc="-20">
                          <a:effectLst/>
                        </a:rPr>
                        <a:t>875%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1925">
                <a:tc>
                  <a:txBody>
                    <a:bodyPr/>
                    <a:lstStyle/>
                    <a:p>
                      <a:pPr marL="1778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950" spc="-70">
                          <a:effectLst/>
                        </a:rPr>
                        <a:t>T</a:t>
                      </a:r>
                      <a:r>
                        <a:rPr lang="en-US" sz="950" spc="-20">
                          <a:effectLst/>
                        </a:rPr>
                        <a:t>e</a:t>
                      </a:r>
                      <a:r>
                        <a:rPr lang="en-US" sz="950" spc="-25">
                          <a:effectLst/>
                        </a:rPr>
                        <a:t>r</a:t>
                      </a:r>
                      <a:r>
                        <a:rPr lang="en-US" sz="950">
                          <a:effectLst/>
                        </a:rPr>
                        <a:t>m</a:t>
                      </a:r>
                      <a:r>
                        <a:rPr lang="en-US" sz="950" spc="95">
                          <a:effectLst/>
                        </a:rPr>
                        <a:t> </a:t>
                      </a:r>
                      <a:r>
                        <a:rPr lang="en-US" sz="950" spc="10">
                          <a:effectLst/>
                        </a:rPr>
                        <a:t>i</a:t>
                      </a:r>
                      <a:r>
                        <a:rPr lang="en-US" sz="950">
                          <a:effectLst/>
                        </a:rPr>
                        <a:t>n</a:t>
                      </a:r>
                      <a:r>
                        <a:rPr lang="en-US" sz="950" spc="35">
                          <a:effectLst/>
                        </a:rPr>
                        <a:t> y</a:t>
                      </a:r>
                      <a:r>
                        <a:rPr lang="en-US" sz="950" spc="-20">
                          <a:effectLst/>
                        </a:rPr>
                        <a:t>ea</a:t>
                      </a:r>
                      <a:r>
                        <a:rPr lang="en-US" sz="950" spc="-25">
                          <a:effectLst/>
                        </a:rPr>
                        <a:t>r</a:t>
                      </a:r>
                      <a:r>
                        <a:rPr lang="en-US" sz="950">
                          <a:effectLst/>
                        </a:rPr>
                        <a:t>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5715" algn="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950" spc="-2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61925">
                <a:tc>
                  <a:txBody>
                    <a:bodyPr/>
                    <a:lstStyle/>
                    <a:p>
                      <a:pPr marL="1778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950" spc="25">
                          <a:effectLst/>
                        </a:rPr>
                        <a:t>S</a:t>
                      </a:r>
                      <a:r>
                        <a:rPr lang="en-US" sz="950" spc="30">
                          <a:effectLst/>
                        </a:rPr>
                        <a:t>t</a:t>
                      </a:r>
                      <a:r>
                        <a:rPr lang="en-US" sz="950" spc="-25">
                          <a:effectLst/>
                        </a:rPr>
                        <a:t>r</a:t>
                      </a:r>
                      <a:r>
                        <a:rPr lang="en-US" sz="950" spc="-20">
                          <a:effectLst/>
                        </a:rPr>
                        <a:t>u</a:t>
                      </a:r>
                      <a:r>
                        <a:rPr lang="en-US" sz="950" spc="35">
                          <a:effectLst/>
                        </a:rPr>
                        <a:t>c</a:t>
                      </a:r>
                      <a:r>
                        <a:rPr lang="en-US" sz="950" spc="30">
                          <a:effectLst/>
                        </a:rPr>
                        <a:t>t</a:t>
                      </a:r>
                      <a:r>
                        <a:rPr lang="en-US" sz="950" spc="-20">
                          <a:effectLst/>
                        </a:rPr>
                        <a:t>u</a:t>
                      </a:r>
                      <a:r>
                        <a:rPr lang="en-US" sz="950" spc="-25">
                          <a:effectLst/>
                        </a:rPr>
                        <a:t>re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415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950" spc="-20" dirty="0">
                          <a:effectLst/>
                        </a:rPr>
                        <a:t>Le</a:t>
                      </a:r>
                      <a:r>
                        <a:rPr lang="en-US" sz="950" spc="-110" dirty="0">
                          <a:effectLst/>
                        </a:rPr>
                        <a:t>v</a:t>
                      </a:r>
                      <a:r>
                        <a:rPr lang="en-US" sz="950" spc="-20" dirty="0">
                          <a:effectLst/>
                        </a:rPr>
                        <a:t>e</a:t>
                      </a:r>
                      <a:r>
                        <a:rPr lang="en-US" sz="950" dirty="0">
                          <a:effectLst/>
                        </a:rPr>
                        <a:t>l</a:t>
                      </a:r>
                      <a:r>
                        <a:rPr lang="en-US" sz="950" spc="90" dirty="0">
                          <a:effectLst/>
                        </a:rPr>
                        <a:t> </a:t>
                      </a:r>
                      <a:r>
                        <a:rPr lang="en-US" sz="950" spc="-20" dirty="0">
                          <a:effectLst/>
                        </a:rPr>
                        <a:t>deb</a:t>
                      </a:r>
                      <a:r>
                        <a:rPr lang="en-US" sz="950" dirty="0">
                          <a:effectLst/>
                        </a:rPr>
                        <a:t>t</a:t>
                      </a:r>
                      <a:r>
                        <a:rPr lang="en-US" sz="950" spc="100" dirty="0">
                          <a:effectLst/>
                        </a:rPr>
                        <a:t> </a:t>
                      </a:r>
                      <a:r>
                        <a:rPr lang="en-US" sz="950" spc="35" dirty="0">
                          <a:effectLst/>
                        </a:rPr>
                        <a:t>s</a:t>
                      </a:r>
                      <a:r>
                        <a:rPr lang="en-US" sz="950" spc="-20" dirty="0">
                          <a:effectLst/>
                        </a:rPr>
                        <a:t>e</a:t>
                      </a:r>
                      <a:r>
                        <a:rPr lang="en-US" sz="950" spc="-25" dirty="0">
                          <a:effectLst/>
                        </a:rPr>
                        <a:t>r</a:t>
                      </a:r>
                      <a:r>
                        <a:rPr lang="en-US" sz="950" spc="-110" dirty="0">
                          <a:effectLst/>
                        </a:rPr>
                        <a:t>v</a:t>
                      </a:r>
                      <a:r>
                        <a:rPr lang="en-US" sz="950" spc="10" dirty="0">
                          <a:effectLst/>
                        </a:rPr>
                        <a:t>i</a:t>
                      </a:r>
                      <a:r>
                        <a:rPr lang="en-US" sz="950" spc="35" dirty="0">
                          <a:effectLst/>
                        </a:rPr>
                        <a:t>c</a:t>
                      </a:r>
                      <a:r>
                        <a:rPr lang="en-US" sz="950" dirty="0">
                          <a:effectLst/>
                        </a:rPr>
                        <a:t>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4751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096" y="1"/>
            <a:ext cx="10515600" cy="801666"/>
          </a:xfrm>
        </p:spPr>
        <p:txBody>
          <a:bodyPr/>
          <a:lstStyle/>
          <a:p>
            <a:r>
              <a:rPr lang="en-GB" dirty="0"/>
              <a:t>Table 20.3 Level Principal </a:t>
            </a:r>
            <a:r>
              <a:rPr lang="en-GB" dirty="0" smtClean="0"/>
              <a:t>Repayment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1390853"/>
              </p:ext>
            </p:extLst>
          </p:nvPr>
        </p:nvGraphicFramePr>
        <p:xfrm>
          <a:off x="1365338" y="801667"/>
          <a:ext cx="8730640" cy="591413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091927"/>
                <a:gridCol w="1890174"/>
                <a:gridCol w="1519352"/>
                <a:gridCol w="1451726"/>
                <a:gridCol w="1653478"/>
                <a:gridCol w="123983"/>
              </a:tblGrid>
              <a:tr h="326599"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</a:endParaRPr>
                    </a:p>
                    <a:p>
                      <a:pPr marL="433705" marR="42037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pc="25" dirty="0">
                          <a:effectLst/>
                        </a:rPr>
                        <a:t>Y</a:t>
                      </a:r>
                      <a:r>
                        <a:rPr lang="en-US" sz="1100" spc="-20" dirty="0">
                          <a:effectLst/>
                        </a:rPr>
                        <a:t>ear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2415" marR="253365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25">
                          <a:effectLst/>
                        </a:rPr>
                        <a:t>P</a:t>
                      </a:r>
                      <a:r>
                        <a:rPr lang="en-US" sz="1100" spc="-25">
                          <a:effectLst/>
                        </a:rPr>
                        <a:t>r</a:t>
                      </a:r>
                      <a:r>
                        <a:rPr lang="en-US" sz="1100" spc="10">
                          <a:effectLst/>
                        </a:rPr>
                        <a:t>i</a:t>
                      </a:r>
                      <a:r>
                        <a:rPr lang="en-US" sz="1100" spc="-20">
                          <a:effectLst/>
                        </a:rPr>
                        <a:t>n</a:t>
                      </a:r>
                      <a:r>
                        <a:rPr lang="en-US" sz="1100" spc="35">
                          <a:effectLst/>
                        </a:rPr>
                        <a:t>c</a:t>
                      </a:r>
                      <a:r>
                        <a:rPr lang="en-US" sz="1100" spc="10">
                          <a:effectLst/>
                        </a:rPr>
                        <a:t>i</a:t>
                      </a:r>
                      <a:r>
                        <a:rPr lang="en-US" sz="1100" spc="-20">
                          <a:effectLst/>
                        </a:rPr>
                        <a:t>pal</a:t>
                      </a:r>
                      <a:endParaRPr lang="en-US" sz="1600">
                        <a:effectLst/>
                      </a:endParaRPr>
                    </a:p>
                    <a:p>
                      <a:pPr marL="186690" marR="173990" algn="ctr">
                        <a:lnSpc>
                          <a:spcPct val="1150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ou</a:t>
                      </a:r>
                      <a:r>
                        <a:rPr lang="en-US" sz="1100" spc="30">
                          <a:effectLst/>
                        </a:rPr>
                        <a:t>t</a:t>
                      </a:r>
                      <a:r>
                        <a:rPr lang="en-US" sz="1100" spc="35">
                          <a:effectLst/>
                        </a:rPr>
                        <a:t>s</a:t>
                      </a:r>
                      <a:r>
                        <a:rPr lang="en-US" sz="1100" spc="30">
                          <a:effectLst/>
                        </a:rPr>
                        <a:t>t</a:t>
                      </a:r>
                      <a:r>
                        <a:rPr lang="en-US" sz="1100" spc="-20">
                          <a:effectLst/>
                        </a:rPr>
                        <a:t>and</a:t>
                      </a:r>
                      <a:r>
                        <a:rPr lang="en-US" sz="1100" spc="10">
                          <a:effectLst/>
                        </a:rPr>
                        <a:t>i</a:t>
                      </a:r>
                      <a:r>
                        <a:rPr lang="en-US" sz="1100" spc="-20">
                          <a:effectLst/>
                        </a:rPr>
                        <a:t>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600">
                        <a:effectLst/>
                      </a:endParaRPr>
                    </a:p>
                    <a:p>
                      <a:pPr marL="217805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spc="-45">
                          <a:effectLst/>
                        </a:rPr>
                        <a:t>I</a:t>
                      </a:r>
                      <a:r>
                        <a:rPr lang="en-US" sz="1100" spc="-20">
                          <a:effectLst/>
                        </a:rPr>
                        <a:t>n</a:t>
                      </a:r>
                      <a:r>
                        <a:rPr lang="en-US" sz="1100" spc="30">
                          <a:effectLst/>
                        </a:rPr>
                        <a:t>t</a:t>
                      </a:r>
                      <a:r>
                        <a:rPr lang="en-US" sz="1100" spc="-20">
                          <a:effectLst/>
                        </a:rPr>
                        <a:t>e</a:t>
                      </a:r>
                      <a:r>
                        <a:rPr lang="en-US" sz="1100" spc="-25">
                          <a:effectLst/>
                        </a:rPr>
                        <a:t>r</a:t>
                      </a:r>
                      <a:r>
                        <a:rPr lang="en-US" sz="1100" spc="-20">
                          <a:effectLst/>
                        </a:rPr>
                        <a:t>e</a:t>
                      </a:r>
                      <a:r>
                        <a:rPr lang="en-US" sz="1100" spc="35">
                          <a:effectLst/>
                        </a:rPr>
                        <a:t>s</a:t>
                      </a:r>
                      <a:r>
                        <a:rPr lang="en-US" sz="1100">
                          <a:effectLst/>
                        </a:rPr>
                        <a:t>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9065" marR="139065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25">
                          <a:effectLst/>
                        </a:rPr>
                        <a:t>P</a:t>
                      </a:r>
                      <a:r>
                        <a:rPr lang="en-US" sz="1100" spc="-25">
                          <a:effectLst/>
                        </a:rPr>
                        <a:t>r</a:t>
                      </a:r>
                      <a:r>
                        <a:rPr lang="en-US" sz="1100" spc="10">
                          <a:effectLst/>
                        </a:rPr>
                        <a:t>i</a:t>
                      </a:r>
                      <a:r>
                        <a:rPr lang="en-US" sz="1100" spc="-20">
                          <a:effectLst/>
                        </a:rPr>
                        <a:t>n</a:t>
                      </a:r>
                      <a:r>
                        <a:rPr lang="en-US" sz="1100" spc="35">
                          <a:effectLst/>
                        </a:rPr>
                        <a:t>c</a:t>
                      </a:r>
                      <a:r>
                        <a:rPr lang="en-US" sz="1100" spc="10">
                          <a:effectLst/>
                        </a:rPr>
                        <a:t>i</a:t>
                      </a:r>
                      <a:r>
                        <a:rPr lang="en-US" sz="1100" spc="-20">
                          <a:effectLst/>
                        </a:rPr>
                        <a:t>pal</a:t>
                      </a:r>
                      <a:endParaRPr lang="en-US" sz="1600">
                        <a:effectLst/>
                      </a:endParaRPr>
                    </a:p>
                    <a:p>
                      <a:pPr marL="215265" marR="200660" algn="ctr">
                        <a:lnSpc>
                          <a:spcPct val="1150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en-US" sz="1100" spc="-25">
                          <a:effectLst/>
                        </a:rPr>
                        <a:t>r</a:t>
                      </a:r>
                      <a:r>
                        <a:rPr lang="en-US" sz="1100" spc="-20">
                          <a:effectLst/>
                        </a:rPr>
                        <a:t>epa</a:t>
                      </a:r>
                      <a:r>
                        <a:rPr lang="en-US" sz="1100" spc="10">
                          <a:effectLst/>
                        </a:rPr>
                        <a:t>i</a:t>
                      </a:r>
                      <a:r>
                        <a:rPr lang="en-US" sz="1100">
                          <a:effectLst/>
                        </a:rPr>
                        <a:t>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6690" marR="142240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70">
                          <a:effectLst/>
                        </a:rPr>
                        <a:t>T</a:t>
                      </a:r>
                      <a:r>
                        <a:rPr lang="en-US" sz="1100" spc="-20">
                          <a:effectLst/>
                        </a:rPr>
                        <a:t>o</a:t>
                      </a:r>
                      <a:r>
                        <a:rPr lang="en-US" sz="1100" spc="30">
                          <a:effectLst/>
                        </a:rPr>
                        <a:t>t</a:t>
                      </a:r>
                      <a:r>
                        <a:rPr lang="en-US" sz="1100" spc="-20">
                          <a:effectLst/>
                        </a:rPr>
                        <a:t>a</a:t>
                      </a:r>
                      <a:r>
                        <a:rPr lang="en-US" sz="1100">
                          <a:effectLst/>
                        </a:rPr>
                        <a:t>l</a:t>
                      </a:r>
                      <a:r>
                        <a:rPr lang="en-US" sz="1100" spc="85">
                          <a:effectLst/>
                        </a:rPr>
                        <a:t> </a:t>
                      </a:r>
                      <a:r>
                        <a:rPr lang="en-US" sz="1100" spc="-20">
                          <a:effectLst/>
                        </a:rPr>
                        <a:t>debt</a:t>
                      </a:r>
                      <a:endParaRPr lang="en-US" sz="1600">
                        <a:effectLst/>
                      </a:endParaRPr>
                    </a:p>
                    <a:p>
                      <a:pPr marL="253365" marR="228600" algn="ctr">
                        <a:lnSpc>
                          <a:spcPct val="1150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en-US" sz="1100" spc="35">
                          <a:effectLst/>
                        </a:rPr>
                        <a:t>s</a:t>
                      </a:r>
                      <a:r>
                        <a:rPr lang="en-US" sz="1100" spc="-20">
                          <a:effectLst/>
                        </a:rPr>
                        <a:t>e</a:t>
                      </a:r>
                      <a:r>
                        <a:rPr lang="en-US" sz="1100" spc="-25">
                          <a:effectLst/>
                        </a:rPr>
                        <a:t>r</a:t>
                      </a:r>
                      <a:r>
                        <a:rPr lang="en-US" sz="1100" spc="-110">
                          <a:effectLst/>
                        </a:rPr>
                        <a:t>v</a:t>
                      </a:r>
                      <a:r>
                        <a:rPr lang="en-US" sz="1100" spc="10">
                          <a:effectLst/>
                        </a:rPr>
                        <a:t>i</a:t>
                      </a:r>
                      <a:r>
                        <a:rPr lang="en-US" sz="1100" spc="35">
                          <a:effectLst/>
                        </a:rPr>
                        <a:t>c</a:t>
                      </a:r>
                      <a:r>
                        <a:rPr lang="en-US" sz="1100">
                          <a:effectLst/>
                        </a:rPr>
                        <a:t>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28955" marR="513715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258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111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100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638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6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527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125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828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5905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12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082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125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28955" marR="513715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258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105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545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638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6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200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769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8915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654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11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755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769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28955" marR="513715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9255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99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990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015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874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413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8915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654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11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429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413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29590" marR="513715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989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94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435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015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548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056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8915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654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11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103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056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29590" marR="513080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989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88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880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221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700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955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7175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776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700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29590" marR="513080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0525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83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325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4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895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344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955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7175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450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344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30225" marR="513080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0525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77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770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0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4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568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988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0185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7175" marR="0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123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988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30225" marR="51244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052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72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215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28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4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242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631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018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448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9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797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631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30225" marR="51244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052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66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660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28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3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916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275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018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448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9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471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275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02285" marR="47625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116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61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105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28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3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589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919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018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448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9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144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919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02285" marR="47625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116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28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3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263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563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08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448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8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818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563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02285" marR="47625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116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49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995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2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937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206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08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448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8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492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206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02285" marR="47625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116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44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440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2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610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850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08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51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8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165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850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02285" marR="47625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116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38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885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2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284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494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08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51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7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839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494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02920" marR="476250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179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33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330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958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138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08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51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7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513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138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02920" marR="47561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179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27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775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631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781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145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51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7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186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781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02920" marR="47561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179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22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220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955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305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425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145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51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6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860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425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02920" marR="47561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179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16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665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369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979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069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145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51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6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534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069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02920" marR="47561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179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11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110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369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652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713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145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51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6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207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713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502920" marR="475615" algn="ctr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847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369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326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356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145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555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512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5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881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356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91654">
                <a:tc>
                  <a:txBody>
                    <a:bodyPr/>
                    <a:lstStyle/>
                    <a:p>
                      <a:pPr marL="2095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70">
                          <a:effectLst/>
                        </a:rPr>
                        <a:t>T</a:t>
                      </a:r>
                      <a:r>
                        <a:rPr lang="en-US" sz="1100" spc="-20">
                          <a:effectLst/>
                        </a:rPr>
                        <a:t>o</a:t>
                      </a:r>
                      <a:r>
                        <a:rPr lang="en-US" sz="1100" spc="30">
                          <a:effectLst/>
                        </a:rPr>
                        <a:t>t</a:t>
                      </a:r>
                      <a:r>
                        <a:rPr lang="en-US" sz="1100" spc="-20">
                          <a:effectLst/>
                        </a:rPr>
                        <a:t>al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8105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111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100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000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1770" marR="0">
                        <a:lnSpc>
                          <a:spcPct val="115000"/>
                        </a:lnSpc>
                        <a:spcBef>
                          <a:spcPts val="80"/>
                        </a:spcBef>
                        <a:spcAft>
                          <a:spcPts val="0"/>
                        </a:spcAft>
                      </a:pPr>
                      <a:r>
                        <a:rPr lang="en-US" sz="1100" spc="-20">
                          <a:effectLst/>
                        </a:rPr>
                        <a:t>179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634</a:t>
                      </a:r>
                      <a:r>
                        <a:rPr lang="en-US" sz="1100" spc="30">
                          <a:effectLst/>
                        </a:rPr>
                        <a:t>,</a:t>
                      </a:r>
                      <a:r>
                        <a:rPr lang="en-US" sz="1100" spc="-20">
                          <a:effectLst/>
                        </a:rPr>
                        <a:t>813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1414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234</Words>
  <Application>Microsoft Office PowerPoint</Application>
  <PresentationFormat>Widescreen</PresentationFormat>
  <Paragraphs>184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Budget Tools 2nd Ed.</vt:lpstr>
      <vt:lpstr>Learning Objectives: </vt:lpstr>
      <vt:lpstr>Table 20.1 Project Cost Components and Other Key Assumptions</vt:lpstr>
      <vt:lpstr>Table 20.2 Level Debt Service</vt:lpstr>
      <vt:lpstr>Table 20.3 Level Principal Repayment (Assumptions)</vt:lpstr>
      <vt:lpstr>Table 20.3 Level Principal Repayment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Tools 2nd Ed.</dc:title>
  <dc:creator>Dan Williams</dc:creator>
  <cp:lastModifiedBy>Dan Williams</cp:lastModifiedBy>
  <cp:revision>12</cp:revision>
  <dcterms:created xsi:type="dcterms:W3CDTF">2014-08-08T22:51:06Z</dcterms:created>
  <dcterms:modified xsi:type="dcterms:W3CDTF">2014-08-09T19:41:44Z</dcterms:modified>
</cp:coreProperties>
</file>